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8"/>
  </p:notesMasterIdLst>
  <p:handoutMasterIdLst>
    <p:handoutMasterId r:id="rId9"/>
  </p:handoutMasterIdLst>
  <p:sldIdLst>
    <p:sldId id="258" r:id="rId6"/>
    <p:sldId id="269" r:id="rId7"/>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725" autoAdjust="0"/>
    <p:restoredTop sz="93381" autoAdjust="0"/>
  </p:normalViewPr>
  <p:slideViewPr>
    <p:cSldViewPr>
      <p:cViewPr varScale="1">
        <p:scale>
          <a:sx n="68" d="100"/>
          <a:sy n="68" d="100"/>
        </p:scale>
        <p:origin x="1806" y="6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9/17/2021</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9/17/2021</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image" Target="../media/image9.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cid:image001.png@01D16D8C.9C905A10"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pic>
        <p:nvPicPr>
          <p:cNvPr id="13" name="Picture 1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3" r:link="rId4">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pic>
        <p:nvPicPr>
          <p:cNvPr id="4" name="Picture 3">
            <a:extLst>
              <a:ext uri="{FF2B5EF4-FFF2-40B4-BE49-F238E27FC236}">
                <a16:creationId xmlns:a16="http://schemas.microsoft.com/office/drawing/2014/main" id="{52568BE7-139D-C44C-8B06-67E76EBF636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75961" y="5169237"/>
            <a:ext cx="6172200" cy="927335"/>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sz="1400" b="1" dirty="0">
                <a:solidFill>
                  <a:srgbClr val="00B0F0"/>
                </a:solidFill>
              </a:rPr>
              <a:t>Sub-activity 4.1.1.1</a:t>
            </a:r>
            <a:r>
              <a:rPr lang="en-US" sz="1400" b="1" dirty="0"/>
              <a:t>: Conduct value chain analysis (VCA) for (nutrient dense) maize seed in </a:t>
            </a:r>
            <a:r>
              <a:rPr lang="en-US" sz="1400" b="1" dirty="0" err="1"/>
              <a:t>Kongwa</a:t>
            </a:r>
            <a:r>
              <a:rPr lang="en-US" sz="1400" b="1" dirty="0"/>
              <a:t> and </a:t>
            </a:r>
            <a:r>
              <a:rPr lang="en-US" sz="1400" b="1" dirty="0" err="1"/>
              <a:t>Kiteto</a:t>
            </a:r>
            <a:r>
              <a:rPr lang="en-US" sz="1400" b="1" dirty="0"/>
              <a:t>.  B. Jumbo</a:t>
            </a:r>
          </a:p>
          <a:p>
            <a:endParaRPr lang="en-US" dirty="0"/>
          </a:p>
        </p:txBody>
      </p:sp>
      <p:graphicFrame>
        <p:nvGraphicFramePr>
          <p:cNvPr id="3" name="Table 2">
            <a:extLst>
              <a:ext uri="{FF2B5EF4-FFF2-40B4-BE49-F238E27FC236}">
                <a16:creationId xmlns:a16="http://schemas.microsoft.com/office/drawing/2014/main" id="{B51522B6-BD2C-452E-8554-98C055F3816A}"/>
              </a:ext>
            </a:extLst>
          </p:cNvPr>
          <p:cNvGraphicFramePr>
            <a:graphicFrameLocks noGrp="1"/>
          </p:cNvGraphicFramePr>
          <p:nvPr>
            <p:extLst>
              <p:ext uri="{D42A27DB-BD31-4B8C-83A1-F6EECF244321}">
                <p14:modId xmlns:p14="http://schemas.microsoft.com/office/powerpoint/2010/main" val="2960023855"/>
              </p:ext>
            </p:extLst>
          </p:nvPr>
        </p:nvGraphicFramePr>
        <p:xfrm>
          <a:off x="441008" y="1981200"/>
          <a:ext cx="8261984" cy="4188026"/>
        </p:xfrm>
        <a:graphic>
          <a:graphicData uri="http://schemas.openxmlformats.org/drawingml/2006/table">
            <a:tbl>
              <a:tblPr firstRow="1" firstCol="1" bandRow="1"/>
              <a:tblGrid>
                <a:gridCol w="2048773">
                  <a:extLst>
                    <a:ext uri="{9D8B030D-6E8A-4147-A177-3AD203B41FA5}">
                      <a16:colId xmlns:a16="http://schemas.microsoft.com/office/drawing/2014/main" val="4182645312"/>
                    </a:ext>
                  </a:extLst>
                </a:gridCol>
                <a:gridCol w="2619068">
                  <a:extLst>
                    <a:ext uri="{9D8B030D-6E8A-4147-A177-3AD203B41FA5}">
                      <a16:colId xmlns:a16="http://schemas.microsoft.com/office/drawing/2014/main" val="2339597442"/>
                    </a:ext>
                  </a:extLst>
                </a:gridCol>
                <a:gridCol w="3594143">
                  <a:extLst>
                    <a:ext uri="{9D8B030D-6E8A-4147-A177-3AD203B41FA5}">
                      <a16:colId xmlns:a16="http://schemas.microsoft.com/office/drawing/2014/main" val="3495791748"/>
                    </a:ext>
                  </a:extLst>
                </a:gridCol>
              </a:tblGrid>
              <a:tr h="51277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Deliverables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b="1">
                          <a:effectLst/>
                          <a:latin typeface="Calibri" panose="020F0502020204030204" pitchFamily="34" charset="0"/>
                          <a:ea typeface="Calibri" panose="020F0502020204030204" pitchFamily="34" charset="0"/>
                          <a:cs typeface="Times New Roman" panose="02020603050405020304" pitchFamily="18" charset="0"/>
                        </a:rPr>
                        <a:t>Status (March 2021) </a:t>
                      </a:r>
                      <a:r>
                        <a:rPr lang="en-GB" sz="1200" b="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Or the latest presented on the earlier status dates.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Status (August 2021)</a:t>
                      </a:r>
                      <a:r>
                        <a:rPr lang="en-GB" sz="12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&amp; means of verification where applicable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91684592"/>
                  </a:ext>
                </a:extLst>
              </a:tr>
              <a:tr h="48732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Information on production, input supply, seed demand and market participation</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Report was submitted by March 2020</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Already reported in 2020</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21573801"/>
                  </a:ext>
                </a:extLst>
              </a:tr>
              <a:tr h="51277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Profitability of nutrient dense hybrids vs regular hybrids analysed</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Report was submitted by March 2020</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Already reported in 2020</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01719874"/>
                  </a:ext>
                </a:extLst>
              </a:tr>
              <a:tr h="33929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Community knowledge about production, input supply and market opportunities known</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Report was submitted by March 2020</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Already reported in 2020</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54061567"/>
                  </a:ext>
                </a:extLst>
              </a:tr>
              <a:tr h="68624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Manuscript on maize value chain analysis study (2019 activity)</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Target submission date is June 30, 2021.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US" sz="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The manuscript was shared for review with our AR Economist, Julius after we also received comments from other contributors. We are working on it  address the comments and will be shared with Julius by 18 September. We target to submit the manuscript by 30 October, 2021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0086775"/>
                  </a:ext>
                </a:extLst>
              </a:tr>
              <a:tr h="51277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Manuscript on QPM (from previous AR research)</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Target submission date is June 30, 2021.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US" sz="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Draft manuscripts are available under review, feedback has been slow from other contributing authors. Suggesting that we just move forward to submit by October 30, 2021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99357216"/>
                  </a:ext>
                </a:extLst>
              </a:tr>
            </a:tbl>
          </a:graphicData>
        </a:graphic>
      </p:graphicFrame>
    </p:spTree>
    <p:extLst>
      <p:ext uri="{BB962C8B-B14F-4D97-AF65-F5344CB8AC3E}">
        <p14:creationId xmlns:p14="http://schemas.microsoft.com/office/powerpoint/2010/main" val="631099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sz="1400" b="1" dirty="0">
                <a:solidFill>
                  <a:srgbClr val="00B0F0"/>
                </a:solidFill>
              </a:rPr>
              <a:t>Sub-activity 4.1.1.1</a:t>
            </a:r>
            <a:r>
              <a:rPr lang="en-US" sz="1400" b="1" dirty="0"/>
              <a:t>: Conduct value chain analysis (VCA) for (nutrient dense) maize seed in </a:t>
            </a:r>
            <a:r>
              <a:rPr lang="en-US" sz="1400" b="1" dirty="0" err="1"/>
              <a:t>Kongwa</a:t>
            </a:r>
            <a:r>
              <a:rPr lang="en-US" sz="1400" b="1" dirty="0"/>
              <a:t> and </a:t>
            </a:r>
            <a:r>
              <a:rPr lang="en-US" sz="1400" b="1" dirty="0" err="1"/>
              <a:t>Kiteto</a:t>
            </a:r>
            <a:r>
              <a:rPr lang="en-US" sz="1400" b="1" dirty="0"/>
              <a:t>.  B. Jumbo. Continued</a:t>
            </a:r>
          </a:p>
          <a:p>
            <a:endParaRPr lang="en-US" dirty="0"/>
          </a:p>
        </p:txBody>
      </p:sp>
      <p:graphicFrame>
        <p:nvGraphicFramePr>
          <p:cNvPr id="4" name="Table 3">
            <a:extLst>
              <a:ext uri="{FF2B5EF4-FFF2-40B4-BE49-F238E27FC236}">
                <a16:creationId xmlns:a16="http://schemas.microsoft.com/office/drawing/2014/main" id="{35D6CF28-FCD7-4C3E-9893-E64B30F1DB9E}"/>
              </a:ext>
            </a:extLst>
          </p:cNvPr>
          <p:cNvGraphicFramePr>
            <a:graphicFrameLocks noGrp="1"/>
          </p:cNvGraphicFramePr>
          <p:nvPr>
            <p:extLst>
              <p:ext uri="{D42A27DB-BD31-4B8C-83A1-F6EECF244321}">
                <p14:modId xmlns:p14="http://schemas.microsoft.com/office/powerpoint/2010/main" val="2565932326"/>
              </p:ext>
            </p:extLst>
          </p:nvPr>
        </p:nvGraphicFramePr>
        <p:xfrm>
          <a:off x="589407" y="1981200"/>
          <a:ext cx="7965185" cy="4631457"/>
        </p:xfrm>
        <a:graphic>
          <a:graphicData uri="http://schemas.openxmlformats.org/drawingml/2006/table">
            <a:tbl>
              <a:tblPr firstRow="1" firstCol="1" bandRow="1"/>
              <a:tblGrid>
                <a:gridCol w="1975174">
                  <a:extLst>
                    <a:ext uri="{9D8B030D-6E8A-4147-A177-3AD203B41FA5}">
                      <a16:colId xmlns:a16="http://schemas.microsoft.com/office/drawing/2014/main" val="4182645312"/>
                    </a:ext>
                  </a:extLst>
                </a:gridCol>
                <a:gridCol w="2524982">
                  <a:extLst>
                    <a:ext uri="{9D8B030D-6E8A-4147-A177-3AD203B41FA5}">
                      <a16:colId xmlns:a16="http://schemas.microsoft.com/office/drawing/2014/main" val="2339597442"/>
                    </a:ext>
                  </a:extLst>
                </a:gridCol>
                <a:gridCol w="3465029">
                  <a:extLst>
                    <a:ext uri="{9D8B030D-6E8A-4147-A177-3AD203B41FA5}">
                      <a16:colId xmlns:a16="http://schemas.microsoft.com/office/drawing/2014/main" val="3495791748"/>
                    </a:ext>
                  </a:extLst>
                </a:gridCol>
              </a:tblGrid>
              <a:tr h="51277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Deliverables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b="1">
                          <a:effectLst/>
                          <a:latin typeface="Calibri" panose="020F0502020204030204" pitchFamily="34" charset="0"/>
                          <a:ea typeface="Calibri" panose="020F0502020204030204" pitchFamily="34" charset="0"/>
                          <a:cs typeface="Times New Roman" panose="02020603050405020304" pitchFamily="18" charset="0"/>
                        </a:rPr>
                        <a:t>Status (March 2021) </a:t>
                      </a:r>
                      <a:r>
                        <a:rPr lang="en-GB" sz="1200" b="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Or the latest presented on the earlier status dates.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Status (August 2021)</a:t>
                      </a:r>
                      <a:r>
                        <a:rPr lang="en-GB" sz="12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&amp; means of verification where applicable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91684592"/>
                  </a:ext>
                </a:extLst>
              </a:tr>
              <a:tr h="33929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Data uploaded on to </a:t>
                      </a:r>
                      <a:r>
                        <a:rPr lang="en-GB" sz="1200" dirty="0" err="1">
                          <a:effectLst/>
                          <a:latin typeface="Calibri" panose="020F0502020204030204" pitchFamily="34" charset="0"/>
                          <a:ea typeface="Calibri" panose="020F0502020204030204" pitchFamily="34" charset="0"/>
                          <a:cs typeface="Times New Roman" panose="02020603050405020304" pitchFamily="18" charset="0"/>
                        </a:rPr>
                        <a:t>DataVerse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US" sz="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We are working with Daniel to upload the data. We had some challenges regarding the format of the data. Daniel has provided sample to follow to organize the data as done in the sample. We are working on the data and target to upload by September 30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99165925"/>
                  </a:ext>
                </a:extLst>
              </a:tr>
              <a:tr h="51277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dirty="0" err="1">
                          <a:effectLst/>
                          <a:latin typeface="Calibri" panose="020F0502020204030204" pitchFamily="34" charset="0"/>
                          <a:ea typeface="Calibri" panose="020F0502020204030204" pitchFamily="34" charset="0"/>
                          <a:cs typeface="Times New Roman" panose="02020603050405020304" pitchFamily="18" charset="0"/>
                        </a:rPr>
                        <a:t>FtF</a:t>
                      </a:r>
                      <a:r>
                        <a:rPr lang="en-GB" sz="1200" dirty="0">
                          <a:effectLst/>
                          <a:latin typeface="Calibri" panose="020F0502020204030204" pitchFamily="34" charset="0"/>
                          <a:ea typeface="Calibri" panose="020F0502020204030204" pitchFamily="34" charset="0"/>
                          <a:cs typeface="Times New Roman" panose="02020603050405020304" pitchFamily="18" charset="0"/>
                        </a:rPr>
                        <a:t> indicators data submitted to M&amp;E/IFPRI for upload</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a:effectLst/>
                          <a:latin typeface="Calibri" panose="020F0502020204030204" pitchFamily="34" charset="0"/>
                          <a:ea typeface="Calibri" panose="020F0502020204030204" pitchFamily="34" charset="0"/>
                          <a:cs typeface="Times New Roman" panose="02020603050405020304" pitchFamily="18" charset="0"/>
                        </a:rPr>
                        <a:t> </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US" sz="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Last year we worked with the M&amp;E team on </a:t>
                      </a:r>
                      <a:r>
                        <a:rPr lang="en-US" sz="1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FtF</a:t>
                      </a:r>
                      <a:r>
                        <a:rPr lang="en-US" sz="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indicators and data was provided for uploading</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99696550"/>
                  </a:ext>
                </a:extLst>
              </a:tr>
              <a:tr h="51277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List new deliverables planned after above submission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a:effectLst/>
                          <a:latin typeface="Calibri" panose="020F0502020204030204" pitchFamily="34" charset="0"/>
                          <a:ea typeface="Calibri" panose="020F0502020204030204" pitchFamily="34" charset="0"/>
                          <a:cs typeface="Times New Roman" panose="02020603050405020304" pitchFamily="18" charset="0"/>
                        </a:rPr>
                        <a:t> </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228600" indent="-228600">
                        <a:lnSpc>
                          <a:spcPct val="107000"/>
                        </a:lnSpc>
                        <a:spcAft>
                          <a:spcPts val="800"/>
                        </a:spcAft>
                        <a:buAutoNum type="arabicPeriod"/>
                      </a:pPr>
                      <a:r>
                        <a:rPr lang="en-US" sz="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We plan to develop information material (brochures, leaflets) on new QPM and DT hybrids</a:t>
                      </a:r>
                    </a:p>
                    <a:p>
                      <a:pPr marL="228600" indent="-228600">
                        <a:lnSpc>
                          <a:spcPct val="107000"/>
                        </a:lnSpc>
                        <a:spcAft>
                          <a:spcPts val="800"/>
                        </a:spcAft>
                        <a:buAutoNum type="arabicPeriod"/>
                      </a:pPr>
                      <a:r>
                        <a:rPr lang="en-US" sz="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We also plan to work with the GIS specialist on historical data to use GIS based models for adaptability mapping and prediction of DT hybrids that includes QPM  in </a:t>
                      </a:r>
                      <a:r>
                        <a:rPr lang="en-US" sz="1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Kongwa</a:t>
                      </a:r>
                      <a:r>
                        <a:rPr lang="en-US" sz="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and </a:t>
                      </a:r>
                      <a:r>
                        <a:rPr lang="en-US" sz="1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Kiteto</a:t>
                      </a:r>
                      <a:r>
                        <a:rPr lang="en-US" sz="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region.</a:t>
                      </a:r>
                    </a:p>
                    <a:p>
                      <a:pPr marL="228600" indent="-228600">
                        <a:lnSpc>
                          <a:spcPct val="107000"/>
                        </a:lnSpc>
                        <a:spcAft>
                          <a:spcPts val="800"/>
                        </a:spcAft>
                        <a:buAutoNum type="arabicPeriod"/>
                      </a:pPr>
                      <a:r>
                        <a:rPr lang="en-US" sz="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We also plan to use the VC analysis results to follow up on VC enhancement strategy (Activity 4.1.3)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39940379"/>
                  </a:ext>
                </a:extLst>
              </a:tr>
              <a:tr h="339296">
                <a:tc gridSpan="3">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US" sz="12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Proposed action for 2021/2022:</a:t>
                      </a:r>
                      <a:r>
                        <a:rPr lang="en-US" sz="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(Should add value to this sub-activity, publishable within the year). </a:t>
                      </a:r>
                      <a:r>
                        <a:rPr lang="en-US" sz="1200" b="1" u="sng"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Please include names of co-researchers</a:t>
                      </a:r>
                      <a:r>
                        <a:rPr lang="en-US" sz="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You should have consulted with them to be sure of their availability.</a:t>
                      </a:r>
                    </a:p>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Scientists to be involved: Bright Jumbo, Julius Manda (VCA enhancement strategy follow up studies) and Francis (GIS model based studies using historical data)</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24896064"/>
                  </a:ext>
                </a:extLst>
              </a:tr>
            </a:tbl>
          </a:graphicData>
        </a:graphic>
      </p:graphicFrame>
    </p:spTree>
    <p:extLst>
      <p:ext uri="{BB962C8B-B14F-4D97-AF65-F5344CB8AC3E}">
        <p14:creationId xmlns:p14="http://schemas.microsoft.com/office/powerpoint/2010/main" val="370809257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1" id="{FEE71386-A727-664D-A579-D4510B3075A4}" vid="{AE5F23AF-5D07-7241-848F-4AE807F58DFD}"/>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FEE71386-A727-664D-A579-D4510B3075A4}" vid="{2AD9709E-F7EB-FA48-8D01-7FC550A6681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5851436-67EF-41C7-86D1-3904960B8302}">
  <ds:schemaRefs>
    <ds:schemaRef ds:uri="http://schemas.microsoft.com/sharepoint/v3/contenttype/forms"/>
  </ds:schemaRefs>
</ds:datastoreItem>
</file>

<file path=customXml/itemProps3.xml><?xml version="1.0" encoding="utf-8"?>
<ds:datastoreItem xmlns:ds="http://schemas.openxmlformats.org/officeDocument/2006/customXml" ds:itemID="{13E26CE0-AB66-4F91-BD00-58CA3546E3E5}">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6</TotalTime>
  <Words>518</Words>
  <Application>Microsoft Office PowerPoint</Application>
  <PresentationFormat>On-screen Show (4:3)</PresentationFormat>
  <Paragraphs>36</Paragraphs>
  <Slides>2</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vt:i4>
      </vt:variant>
    </vt:vector>
  </HeadingPairs>
  <TitlesOfParts>
    <vt:vector size="8" baseType="lpstr">
      <vt:lpstr>Arial</vt:lpstr>
      <vt:lpstr>Calibri</vt:lpstr>
      <vt:lpstr>Gill Sans</vt:lpstr>
      <vt:lpstr>Wingdings</vt:lpstr>
      <vt:lpstr>Africa RISING presentation_template</vt:lpstr>
      <vt:lpstr>1_Custom Design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Odhong, Jonathan (IITA)</dc:creator>
  <cp:lastModifiedBy>Eveline Massam</cp:lastModifiedBy>
  <cp:revision>2</cp:revision>
  <cp:lastPrinted>2011-10-06T11:45:23Z</cp:lastPrinted>
  <dcterms:created xsi:type="dcterms:W3CDTF">2020-07-17T08:59:01Z</dcterms:created>
  <dcterms:modified xsi:type="dcterms:W3CDTF">2021-09-17T04:30:37Z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